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94" r:id="rId4"/>
    <p:sldId id="293" r:id="rId5"/>
    <p:sldId id="282" r:id="rId6"/>
    <p:sldId id="273" r:id="rId7"/>
    <p:sldId id="290" r:id="rId8"/>
    <p:sldId id="295" r:id="rId9"/>
    <p:sldId id="285" r:id="rId10"/>
    <p:sldId id="283" r:id="rId11"/>
    <p:sldId id="284" r:id="rId12"/>
    <p:sldId id="259" r:id="rId13"/>
    <p:sldId id="277" r:id="rId14"/>
    <p:sldId id="279" r:id="rId15"/>
    <p:sldId id="268" r:id="rId16"/>
    <p:sldId id="286" r:id="rId17"/>
    <p:sldId id="289" r:id="rId18"/>
    <p:sldId id="292" r:id="rId19"/>
    <p:sldId id="288" r:id="rId20"/>
    <p:sldId id="271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4" autoAdjust="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547664" y="1556792"/>
            <a:ext cx="5760640" cy="28083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676" name="Picture 4" descr="https://i.sunhome.ru/journal/1/voda-zhivaya-v2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8929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itd3.mycdn.me/image?id=839429504201&amp;t=20&amp;plc=WEB&amp;tkn=*AJN1uxZZX1i6MRWU0rwiBFFRnH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75381"/>
            <a:ext cx="8676456" cy="2482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916832"/>
            <a:ext cx="821815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 с детьми в младшей группе .Основные аспекты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900igr.net/up/datai/197702/0016-015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96" y="0"/>
            <a:ext cx="2736304" cy="2661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77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компонентом в структуре любого занятия является организационный момент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цель – привлечь внимание детей, настроить на предстоящую деятельность. Кроме того, большинство организационных моментов проводятся в кругу, что способствует возникновению у дошкольников чувства сплочённости и единства.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"Собрались все дети в круг.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 твой друг и ты - мой друг.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за руки возьмёмся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улыбнёмся ."</a:t>
            </a:r>
          </a:p>
          <a:p>
            <a:endParaRPr lang="ru-RU" sz="1800" dirty="0"/>
          </a:p>
        </p:txBody>
      </p:sp>
      <p:pic>
        <p:nvPicPr>
          <p:cNvPr id="5" name="Рисунок 4" descr="орг.мом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4262467" cy="3714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мотивирующее начало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детям приходит кукла Катя  они замечают, что у неё грязные руки и лицо, но кукла отрицает это и утверждает, что просто она загорела на солнышке..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ребятам опытным путём доказать Кате, что руки у неё не загорелые, а грязные. А чем можно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и лицо. Дети умывают куклу.</a:t>
            </a:r>
          </a:p>
          <a:p>
            <a:endParaRPr lang="ru-RU" dirty="0"/>
          </a:p>
        </p:txBody>
      </p:sp>
      <p:pic>
        <p:nvPicPr>
          <p:cNvPr id="6" name="Содержимое 5" descr="моют куклу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038600" cy="3028950"/>
          </a:xfrm>
        </p:spPr>
      </p:pic>
      <p:pic>
        <p:nvPicPr>
          <p:cNvPr id="7" name="Рисунок 6" descr="моют куклу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4752"/>
            <a:ext cx="4000528" cy="2857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://900igr.net/up/datai/197702/0016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284984"/>
            <a:ext cx="347962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 ли вода?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стакане одном что?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(молоко)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другом?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(вода)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каком стаканчике мы видим ложечки?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почему?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(вода прозрачная, а молоко — нет, и ложечку не видно)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вода прозрач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3786214" cy="2786082"/>
          </a:xfrm>
          <a:prstGeom prst="rect">
            <a:avLst/>
          </a:prstGeom>
        </p:spPr>
      </p:pic>
      <p:pic>
        <p:nvPicPr>
          <p:cNvPr id="11" name="Содержимое 10" descr="красят воду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://900igr.net/up/datai/197702/0016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3479620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ли вода запах?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9583" y="160019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не имеет запаха</a:t>
            </a:r>
            <a:r>
              <a:rPr lang="ru-RU" dirty="0" smtClean="0"/>
              <a:t>!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3863181"/>
            <a:ext cx="1440160" cy="1942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508104" y="4077072"/>
            <a:ext cx="1655280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нюхают вод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071810"/>
            <a:ext cx="6215106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://900igr.net/up/datai/197702/0016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3479620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ли вода вкус?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не имеет вкуса!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372200" y="4977172"/>
            <a:ext cx="2495128" cy="14546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пьют вод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43182"/>
            <a:ext cx="7858180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солнышк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туч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для чего нужна вода?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показываю презентацю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водицы нам никак не обойтись; только просыпаемся и сразу же идем умываться; вода нас освежает, делает чистыми, свежими, бодрит. Давайте покажем, как мы умеем умываться и ласково разговаривать (</a:t>
            </a:r>
            <a:r>
              <a:rPr lang="ru-RU" sz="8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«Водичка –водичка»)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пальчиками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капельки дождя, чтобы наше дерево не засохло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51" y="1268760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7" y="3573016"/>
            <a:ext cx="430186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http://900igr.net/up/datai/197702/0016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380" y="3284984"/>
            <a:ext cx="3479620" cy="338437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04821"/>
              </p:ext>
            </p:extLst>
          </p:nvPr>
        </p:nvGraphicFramePr>
        <p:xfrm>
          <a:off x="1691680" y="1578356"/>
          <a:ext cx="6120680" cy="5181600"/>
        </p:xfrm>
        <a:graphic>
          <a:graphicData uri="http://schemas.openxmlformats.org/drawingml/2006/table">
            <a:tbl>
              <a:tblPr/>
              <a:tblGrid>
                <a:gridCol w="3060340">
                  <a:extLst>
                    <a:ext uri="{9D8B030D-6E8A-4147-A177-3AD203B41FA5}">
                      <a16:colId xmlns:a16="http://schemas.microsoft.com/office/drawing/2014/main" val="3685227877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285406782"/>
                    </a:ext>
                  </a:extLst>
                </a:gridCol>
              </a:tblGrid>
              <a:tr h="4741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Свойства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09391"/>
                  </a:ext>
                </a:extLst>
              </a:tr>
              <a:tr h="38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Цвет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768697"/>
                  </a:ext>
                </a:extLst>
              </a:tr>
              <a:tr h="38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Запах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не имеет запаха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046402"/>
                  </a:ext>
                </a:extLst>
              </a:tr>
              <a:tr h="38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Вкус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безвкусная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558320"/>
                  </a:ext>
                </a:extLst>
              </a:tr>
              <a:tr h="38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Прозрачность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прозрачная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901518"/>
                  </a:ext>
                </a:extLst>
              </a:tr>
              <a:tr h="38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Форма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не имеет 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403489"/>
                  </a:ext>
                </a:extLst>
              </a:tr>
              <a:tr h="380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Текучесть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текучая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4993"/>
                  </a:ext>
                </a:extLst>
              </a:tr>
              <a:tr h="927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Растворитель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растворяет некоторые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312675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к выводу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5000" lnSpcReduction="20000"/>
          </a:bodyPr>
          <a:lstStyle/>
          <a:p>
            <a:pPr marL="0" indent="0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первые результаты, полученные в ходе использования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опытно-экспериментальной деятельности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детьми дошкольного возраста можно сделать вывод, что использование данной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эффективным и способствует формированию у детей навыков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критическое мышление, творческие способности и навыки совместной работы.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60848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35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– САМОЕ БЛАГОПРИЯТНОЕ ВРЕМЯ ДЛЯ СЕНСОРНОГО ВОСПИТАНИЯ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детство – особый период становления органов и систем и, прежде всего, функции мозга, период активного экспериментирования ребенка с предметным миром, без которого невозможно нормальное формирование умственных способностей ребенка. ​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окружает малыша – вещи, принадлежащие взрослым, игрушки, животные, растения, вода, песок и многое другое – вызывает у него интерес.​</a:t>
            </a:r>
          </a:p>
          <a:p>
            <a:pPr marL="0" indent="0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исследовать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​новые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экспериментировать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разнообразными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​веществами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материалами: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водой, песком,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​снегом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глиной, красками.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DGAW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ooooAKKKKACiiigApKR2CDJrO1a7khi+YiMYySD0HvUykoq7HGLk7It3V3b26FpZAuBmuH8Z+OdKtoBbxiSeQyLgRjIznPJ7D3rmPFmtTXk/wBjsWbBb5nPX3NZVhYREia4i3Ow+Unnj1xXk18a3otj3sNlkUlOozYHja8l3yLbCBSSFAOSfT6Vpab401SONQ1muzbucLkfjWVb2Ei3H7iIOv171qwWBiRZGCqejAr05rkWIqbpnZPDYdaNHSab40tpCq3sElvn+PGV/Suls7y2vIPOtZklQ91Oa4K008C2e3I2gkjPpnofpVQLeaLcS3dj8kiD97F/Cx+lddHHTj8aujzK2Bpzb9m7M9QHSlrC8KeIoNatuV8q4UfPGe3vW7XqwnGavE8qdOVOXLJahRRRVkBRRRQAlLTZF3IVzjNKowoA7CgBaKKKACiiigAoopKAFoqGO4ik3hHB2Ntb2NS96SaYC0VFNPFCu6SQD61nNrtqH2hgxHoCaznWhDdlxpylsjWorIg1+xkk8tpArHoO9aRnjEXm7wU45FOFaE1eLFKEo7olopFbNLWhIUUUUAFFFFABRRRQAUUUUAFFFFABRRRQAUUUh5BFAEKkHMz9Bnb7CuA8eauikqNz/wAWFPQ/wr/Wuv8AEF0ltaSDOFjjLt7egryNHlvL9WuizKgMj59f4a83H1uWPKetlmG55Ob2RZstHcvbRzAhpsySc549K3ZdM8yNWRcbunsKiS+iMsTquGEOfqScCtiG6jjt0jLZdtyovfOK8um4t6np151VZpCaRp8dteMkmS6ndV25VPKYug56iobe6jYS3x5AyrZ9O1UdQvvMVwrZ2kD86p1Iwjoc/JOpMmtruFrhEk53rjIPoe9M1ibh1jCsDGQD7gcVyt3qDQ3Uw3DghlPoO/1qeXUpJYUUnpjPuKweIlY644LVMyrK6ms7gXkEjQzoCwC+h6jFeweF9Wi1bS4p0dWbaNxHfj/GvF7phI8qjgxyFR6kHkVufC3VpdP1ldNd8W8zblHbOMY/PmuzAV3CVujMMxwqnDmW6PY6KKK98+aCiiigAoprttUt6Cqem6jBe5CHa4GSh649fpUSqRjJRb1Y0m1cvUUUVYgooooAKa2ccdadWYb/ABrpsGwEEAfJ7kkj+lROSja/UaTZS0hobWxuLe4cI3nOSe5yc5pL3XDHARC0bc483+HP0rJ8WxpAXuF3DjlA2Dx3rnYp59V1GK3iXau3zN2MBV6Z/GvDq42rC9NLU9KlhoT95m8t9HPKY5na4Y5LM/QewHap9PnhuJTbWy7iv3pfQ1hXXk/bF021YkqcysDyTVu1mKN/o7BIEbaSvVz7V50cQ4zvPU65UY8vui+JNJmvYzFG5TafvZ2kEd81zMfiTW9Gg8iaVb6GM4kJ4cKO4Pc11uoXXngWmCWbhh71z+sW2nurBrqMBIyAG/vd+1bqbb5oCjBv3ZK52OgeJ4dfiSXT5D9nQbXbGDu7g+mK6SILIn+td8HnnFeJ+F7+bw54jE0O5raYYuYyMh17Pj1r2WbVNOgsmvJryCGBVDs7uFAB717WEr88byZ5mJpcj0WhoUVFbTR3Fuk8TBo3UMpHcHoalrvOUKKKKACiiigAooooAKKKKACiiigApKWkPSgDjPGE+NHv5GIy5CAHp9P5V5el2VhZg2WlXP4V3PxNmkh8Lyjbz9oUfWvKILmRZo2dmKRAqR79q8LHRcpn1eTxSp3OshuSsqrlcKik+taMt2ymKSOQEKwGPeuRivttyvGQRtbnpWmsoljVY9zHduHHTivN5GmetKCZ0VjqB/sy4hZcgSdPVTzWVbalKkM6E/PlcHPUA9az474xkRuwB3kMc9sGnQRzS2/mQx5YjHTqOtNq+5l7JQbLepqz3TGMD7gYk9qrPPtjjkzk8qQeg963I9Pe4Cyp94R7QO9RX2mPH+72j5sDGOhNQovlJVWN7M56eR47pwNxBbj04HFV7W8WDULKTaQqXAViewyMV0NxpUsdzE0o3I2CePauT1y3a31IQu3lozo0ZIPJ67frgV1UPi8zGq4yifQunx7baORmmKFQRIkhOR7itJJozhVctWb4bk2aRagkhGjG0nt7VrfKK+khsmfHVNJNC0UUVZBBfMEtJnPQRsf0rjELeREyM0coUYZTgg11utyLFpVzI/QRkVyKfcXPXHFfG8UYiVOpTUXqrs9PAQTjK6N/RtYExFveMqT9m6B/pTNU11dxg0/bJL0aQ/dT/E1gFVfIYAinwKiAKgUKOgAxivM/1nxDw6p297ub/UYc/N0Nvwz5pvJ3mleV2QZZj7+naugrn/DLA3kw3ZPl/wBa6CvsMlnKeChKTu3f8zzcUkqrSCuL1q8ZNQledSuwfI69dv8A9Y5rtK5DxvdW9s8avgF/VeD7ZrXMk/Y3T2HhWvaanJ395Nq+t21kkzSpIMM5bovU8V0NpDb2txJyRI7bVyP4QOBXO+FSk3iK81COBY7SOJY4ZezNk78fkBXVbg7A4BA5Brwo3jvues1dabHLaoh0+yurmF2M1zKURj23H+g/lTNMnb7GjJykfyhiOWJ6nFXPEOnzahbwQQlom8wuxz0HStC0s4LeLyUUnauAa5ayubR0iZiP5TSPu/eLGzZPRcDgV5toWpXUNnI0hmuAZMzF2zncc7gOwByMeleo38JiJWFRluQzHPP/ANavO9W0iW2vDPZXkdluzIRK3AGecHuK3wtRpuLO3C8mt9xlv4it40lSZVzEhIHU7SemfqcVwmv6xrHiPUprLy5pkswsWyIFkVdx2kkcfxdaq+KVjgu/PuLuSSIuGljh+XcM84z/AEra+HF6lvbzLZ2FxDZh33yxSYmliIAwx7gduK9ilTVNOpvc48fhaeLqeyi7Pf8Ar/gnumkeNIdB8NWllcD+0ZbSFY5pbfAUEDGBnrjpXe6HqVrq+mQajZOHgmQMp/mK8W0q+8IWdhI0Gm6jez5bAvJMID74r0j4RxyJ4PSSQFVnuJZo0xgIjOSqj2A6V14epKUrNnDmGDp0aalGLWvXqdfRRRXaeOFFFIOBQAtFFFABRRRQAUUUUAFFFFAHnvxitSfD08iqxClJDjsQea8Mu7pknZY8bGw2MdDX1Nrlhb6jYS2tycRuhUn6ivmPxRps2m6pc2EiFHiOEJ6OB0IrzsTS9+/Q+gymuuRx6lewuZJNSUszCN/nJGBxjmvQrHw8720ct5qK2VzIg8mDbnB7bz/SuD8Lqs2oWttKmM3MaYOM7d3Neq3mPtjCSPJdsAnoMDiuGrywex6lSUpaRZzH2ExTzRXEai4Ryfl6ZB7f5710miWf7y3domMbMRjspqaCz33LtJy7LuDH14/wrf0+BYoAFOQTuFcyXPLTYzr12oW6kdvZiFmA+70B+tOktg12Wdck9B7Yq6BzljxUc/zZG85Ixkdq25VFHn88m7sgnt1mdVxwvQ+nFcjqHh37Zq0c8gzHbsTwMncBjP5V1VnCLeTy4WkeWVsAMxbLf0rpoNMhit0UKGfGGJHUk5Jrow+HdV8yMquKdFcpY023WKzWHaCFAXB6dBVlI0T7qgURqF3YOcnNPr2UrI8Vu7uFISBRXP63qBuAbe2kBjBIkdT1/wBmuXG4uGEpOpPoXSpupLlRB4g1BbxWs7dv3IOHcfxEHoKzH+WIbfxpThVCqvT0qIsTxX5ZmOY1MZVc5/I96hRVOKigGTmnI20/WkUfKaaFwOPWuGEb7nQ7GhpN59ivBIy5iYbXI6r05rrkYMoIIOR1FcDNcLCMtGzx7wjOOiseg/z61s6Jqn2WdbO4J8p+EP8AdPpX3+RY90Yxw9bS+x5GMocz54nT1zfi6O1udtnJFGzyAsxYZ2qO+PWujFcb4nMn9vshztNurKfxINfRYyfJSucmFp89RIzdV8NR3vhqPR9Pu5rGNAuJYcB8ZyR6c80eFbPULDSRZanP9omhkZUlPV48/IWx/FjGfpVqxu3+1/ZBhVdcIxPJbHSn2rX0V8tvLbM2eTKB8pH+NeLdS2PV5XFtXJSV3Z6HFRXEZdBsbYynIPr7Vj+P9L16SA3mhX5ha2iZhbCIN57ZyASenStO1lZ7JJJY2SUoNyHqDjpWFam4q7KhNS2KWqXAhs38wbnbIwO9efaXpd1cwI0tq9qNm0tOOck9AK7e6M09xhQSqDceOlZt5IPnc7l8tdoGeB74rljVcE7I9GnVdJe6ePfFlYrG/g04Rkx7PN8wr989MZ6Hit/4Rr5F5Y3E0SyWef3m4fK6EYYY79a0Negtb+S1uNQjWRLaUyIhGd7EcZ9h1x3rpdL8N3r+Af7Y061PnpPJI0CD5jGcZAHqMZxXt4eq6lOMYrVHm4deyxcqtV6S0+89AtfAPhKRhdRWbSxSYZU85jHj6Z6e1dfBFHDEsUSBEUBVVRgADoBXm/wjsfFAUahe3L2+luD5NpMh8xs/xYP3R7V6WK9ajte1jzcbzKo4c/Ml1FooorU4wooooAKKKKACiiigAopKKAAkAZNFUby5KgRuMN5qgHsRnrVqGQyEkLhexz1pX1sOxV1iTy4U9C/NcH4+8CyeJtMN4HjivcZiKqePTPrXoWoWiXlu0LkjI4I7H1qNGjsLUfarkbV43NxWcoJu8jWnVdOzjufIso1LStaMV4kkV3BJhhg9QcqfxxXtaXVhqljaTPK0MzsmY84Jb096p+PvDsGs/FGwvrMfuHtQ9ydvBKsQPzFdPe6fDFZp5cK7osOuFAxjtXlYtRb06H0FGu5wjJ7sfaqAxGPpWlbqqxhV6c4rLs5BIc54YZWr0EgRfmPGa5KUtCayuWDwp4zXHS+LLI+ILzSH8yCazUyyhl/1i4yNh9/6V07XSs3ynI71QvYtLQzS3626JOu2R3ABIAx1+hrT3W1cytKKudR4a02SGIXl6o+1TLkr18peyj+p7mtmR1jVnYhVUZJPYVR8PTS3Gi2k06lXaIEg9cdv0rkfHniBpbg6TZyYiwRcOp5Y/wBwHt7/AJV7EqkMPT0PCqTu3KTOqs9f0e7JEGoW7EHGN2DWikisNysGHqDXhqkQ3QAHykc4GSRzmr+k6he2GZLO8mhAOSm4lT7EGuKGZ62kjBYiD8j2U9KyNT0SO4ZpbVlt5j1wPlf6j19xWP4Z8Z218y2t/st7jpuzhCf6V1wORXb+5xVNxeqZvGbjaUWcDfm6sJ1j1C38hTwswOY2P17fjT1ZWG4c57jvXcyxRyoUkUMp4IIyCK5TVfDtrprtfaesirjEsW4lcZ+8B0H4V8fmvDEYQlVw726HqYfHczUZ/eUkOWOKp6nfWtjDvuZ0iLnagJ5Y+gHc1aKfL94DNYupNDda4trhDNbwebz1QMSoPt0r5jL6PtqvIz01qx/hK6i17TdYheO4toRdbVeZdpyAPnHsCKv6PfWoZJdThkEO3DSK38WeTtA+76c1z+pzto+nvBHI0hunydxwcd/1pkGrL/Zw8svvwACf1r73D+zSTcdhxy6VVN30Z7BYXdrdw77WZJUU7SVOcGue+IVvNHpserWql7izcN5Y/wCWqE4K/X0riNE17VNJuQtvLDJDOEYRsp3ZHXnpgiuouvElvr9/FolqlxBJIrPI8kHyjaM4HPXNes60K0HFnkVsDWwtTmW3cy9T/wCJv4bkbS5ity2GgZW2skinOPqDkYqLw74h8TSQvHqmhMAi4E6kKWOcfdJ/lVjUZ7fSdaktWtJJIbkmR3jTOJAvzHaPXAOfWrFnqen6lC4s7gSMnDDBDKfcHmvGqc1GTid1OpGpCzje/U17C9juLfL/ACHJBDfWoNQZMfu8E1llpBIcfL/WpUfYjO7ADuTWU63NDlH7BRfMmYHiG71T5oNOWGFiCGlnPyr74HJrMtYLq1ZbPUZIZ2lTcJYwRuP0PeugkjuJNTmLwqYBGFQjneT1OfSsu6urd/Edpp+5HaBCkh9HIGB/KuaOkWrG00tHc57WLeJtR07T4o909w/7oYzj5u/4V7poyw2OlQW8agBFxwQST61ylppFhBdWOq3qxLPaI/ltn7objNdPp+oaVNJm3uY5pAM/KASPyr3svUacfeep42LnKeiWiNdTkZNFA9ajt42jDBnZiWLc9s9q9Y4CWikPSsHWNXuYmP2FVcKwXOM73JwFHt6mplJRGlc36KapyOetOqhBRRRQAUlLVLUdQjtf3YBeYglUHX8faplJRV2NJt2RX1/WbXSrTzZGV5WYJFGDy7egrEhk1G+u/Mmu3iRsbY4+ABn1rmrq4vJtYE93GV8onam7cASef5V1Gi6hby7yy4dBjH+FebKu6tRK+h6KoqlT5mrs0pNOiZkcSTZRs5Lk5Pv7VN9uWzlWO52rE33ZBxg+9OjmTywCwrC8Q30JjcYDqV2ge3rXTWrKmrrc54QdR2OuV1ZQwOQRnNeS/EqTXNYsXutHaWfDFEt4JAh64yT/ADFbei+KzDph012VrxGKRs54K4yCfpnFZNnK2muwjbenzO2Rg7iSScV0Un7SPMc1b90+VlfwHbw+H9KWLV76ea+f5pHm3kL32KT2FdSNQsbhcRXETg9PmHNYGnWYvJGluL2+LSZKr5mAPpxWX4o0G6tonvdOaScIpLxyDJx3wa5qmD5uu51Qx6ja6NueObTGeWJHmsiQxVeWi9SPVfap9O1C01K1EtrcLKnVSp61xBvL4+HZ4LfUJbGaaMpHI/7xBkY4zyDXR+A7W3l8Lw2uqah/pNugVL5VCnIHzLnoenQ1ySy+cdWehDH05I0WbEjbgwAPPap9LjTWNSQXFpF9gs7kO00zLteRRxtHsT19qzrixX7TBFcS3eoiU5iglhWOE7Rnc5HLAZ6d6ztb8W6LosqwNptxqRwVdreJGji/2eSAB9Kyp0/ZTXNqx4jExqQ00Xc7Lxj4sgtUfTdNuI2uyvzupBEQ9/Q1wei28mt6qLOFmEafNNKedo/xzXLz3ENxNdS2sDQxTzGRYv7oPTJFeiaQIfCHg2TULlP9JlUMVHVmI+Rf8fxrZfvqjnPZHzDk61Tl+yjm9bgj0vXJ7NLqScRONhbGeVBwcVWa+YQsc4bGcjp/+us5p3mne7ny8s5aR2J/iPX/AD7VBK7Z+QkDHQmvPqRTmzjq1PffKatvOfPLYyCeOM8+9er+AdYN1bmxmmEjxjMRJ5K9x+FeN2c7QKVJxMBnk5GPT61s/DnVpV8bWkEKySROxBCrnZkHJPoOldODc41VbY2wte0lB9T3emSKGQqQCD1Bp/aivdPRON1SzNhdtEQPKfJiOOg9KztP0H+0p73ULdxHcrIsKSY/hVckH1GTXb6rZR3tsY3+8OUb+6fWq/huxk0/TfJmx5jSNI+Dnkmvn6GSwo42VZL3WtvM7/rsvZJX1R4x48h1Kz1hrW+WNVSNDGyNkODk5x2Oaxba8YPtdhtIyPrXsfxF8JjXbb7RbMVvI1wAfuuPQ+leI6hBPpuoHTryGWCcKfkkQjoRyD3FbVsO6UtFofW5Njadegqcn7xvR3BbbKXBO37w9qsWF7atqljI+pCxiE6bplbG3nofr0/GuZFw0UYi3ELyMCn2yxzXKFkRlibcVP8AE2OP8ayhK0rno4nDc9Nx6s9o1m2W6eLULN423YaKQHKk+mfQjIqhGtjcuWZEiuR8rg/LIvse9crpWvavotvE08kd5o8MRX7KsYVgCRg5745GOOtbvhu6ttbfULrWDbR2oKy2wbH7qMr3Y+h/nWlelCvJNOzPj/q9XDJqUdBdTkS1VkjuZri4P3IVIZv/AK1ed+O9B8S6pZXJvdfnsLJYyxUfLGcdAMYPXqTXqt7qHhrQLq3t5tsbTKXEiR5UAd2I6A+9ed+LtXPi24msby3h/slZ98OxmDSoOm8fWqo0aeH1lqyeTEYv3aasjE8D6x8SNb0WKOx0/wA+3+aJL2OMFmK8HknAPvU2neG/FslyJF0q5WSOTDGVvmJP3sn04zmuh0WZfDVrbposZt1h5EUf3Hz1BHue9d1pXjpPMtI9asFsWuFGHV/MCt3DYH69KuNOhK9la5eIw+KoJX1KsGjaxrtnBb6hAbOZFCtMjZBHfIxXZaDodno9otvapwAMs33mI7k1et54Z4xJDIjxt0KnINNu76zsx/pV1DCe29wM12UcNTpe8jx6lWc9CzRVa1vrW6Tfa3MMy+qODTp7mCEZlmjQerMBXRzIysynrV4YUW1iz502QDj7g7tWbpVslzqSL8wisQDjpukPr64H6mqGsalDaR3Os3kqRI2I4d7YAGcL16ZJzWrpuqada6cgjnN0+NztEhYu3c8Vk5Lm1ZVmlob9FYv9usU8xdMvCmMksoX+Zq3omqW+rWf2m3DBQ7IysOVYdQa0jNN2QnFov0UUVZJDdzLb20k7/djUsfwFcal47RSXkhzJKvmHPYdQtdD4vk2eHL0KwDNGVHPc8VyF3Gy6eUUkERBefQCvKzCcuZRR34OCs5Hn2p+JUsbZrq6vktzcTlnldsnrwq11XhO6aS1eRn3PuClgPvDqK8xbwtrHia5ktI7IS26GaMF13GM+Zjcvvgde1epaNpVxo9gLe6+WZcbsHIHGBVUqPLZm9esnFxLWreKbezAtpmbzOd5VeAKxTqKX91JZxysAsYctnkrnt+Vec+JtV1YeOooIzH5DzeVLG/LOCpYN7AAdfeuo8P241XV1S3ceRFHtunQ9EP8ADn1NE6EpzQ4OFOm5djSttKvJdTttTW5jjsgXKqVJklU4wSewz0rZZo3kCnBlYgnPpVu8kXbsUBETgADoB2rAn1KC3upVRwSi5OeoNevSpqEVFHz1arKrNzZ22jLEql2baQvI96sXitIG8qQYIwRjiuM0bWELNKpJ45+tbcOseZafIMtmqce5KlocF42jl0q++xyN+5cmWF/UHqPwNXPBetWa6Rc2lxbvLBaT/alVOrNySMd/Xn1rW1jRF8Q295cXQ81ooilqT/C564984rmNN8PeL9Cs7q8SyinuZrdRFHGM7JOd27PoP5VMrcljek22l3N/UfEjava293ctHZwZ3xJHN82enLdxjjHTiub1jU7CeFoY2V9n8CLnH+FVNM0fUpfBVxr1tbwW1vErOWnj+ec/xFcjgZrnGuL29jZmv47eJTtSJEAaQ+3GK8eVFSk3Jnr1csp+z55zur7I7fwDpTamX1QwoLC3kHmBz8zsOdoA/DJPSrHjbXLrVPFEtrIu3TbCFSkZ4Mkr5BY/TGB9DXN/DjVtZ0/VIdL0uRp/tL7GiccMT/GfQgDPpxXS+ObLTLTUY7fTYgfJjEUsm7LSvnLEsevJqariqbscmaYJZfDlj1189e5z8kjKjOwyB0qpbzNLIdxYZUYx1q1cqrALtB79cVTsbKe61FbS1QmVmAG3k5JrkhG7sj5jWTSR0vh2zudY1CKzsbdHdhnBPHuzH0Fe0+DvDNj4bsPJtkDzvzNOR8zn+g9qreBfC9r4esQBGv2uRR5r46f7Irpq9fDYdUlfqexQoqmtdxaKKK6joCikPSs6TXNLjupbWS8iWaIZdSegqZTjH4mBo1j+KPDun+IbMW9/G2VOY5EOHQ+xq7pepWWpRu9lcRzBG2ttPQ1PdTJb27zSNtRFLE+gFF4yjfdFQlKMk47nkfiT4ax6ZaS3lrrEYt4vnb7WP4R1BYf4V5dHJc2N473MZWCVh5YXO7HPJB6CvZtY1JdaLS3TFrdXJhtz0PoWHc965a70iG5me4udsj7squOBjp+FeRV5HL3Vofb5ZVrqH7+TZzNxqzT2UVnHLbhp3C7ZTw6DqB78itmSOyuoYV8qMrE2FRT0AHTHes++0W0mlRDEs0gbfux0Pt6UraHLBJLdNJNGijCqrcFj3rFN9D0504PWRsSi3jsWitYyHf77E5OPx/lXOCSRby4ZWGVwvPr1q9It1a2MMkkyySSnbsx+HX0rmv7Yij1ZoXJWKdigcggbh2o95sml7OnpsjrIL5JpI1dhuUgjj9a00v3knaaeNSxXap7KvpXJRuwk/dnGKtxXU3/PQ4z+ftQpNG1XDwlrY6q61OazsppLDzlcLvCRzGNFweXPsPanaElvrE8/9tasQYlUEyOokkzn5st0A6cVD4cgj1C3vDOgMbokDAHruOWAP4is7W/CeoWKmSw1KKaEA+XFNa+ZLnsqkHk9ua7cNi4KEoTdn3Pi8zwz9temtEWfE2uWS6ra22jwyx2NmiwxNASjXMzkfIvTIAHJ9zWro8M8moNZ6hpEscs4E0ct1Or/ACAANj5yevGcVzFnYXlrcQGzklk1F9sd1eNHvitAwy6qBwoGME9T9KTTfD4j+Idvpd5IblDNHslVz+8jYbsdcgHkYrvpRhUjyJ2sr+bPFqSlBqT16eR20UWt6rNb28NhbarFETJIz3CCGKTA2p0OSBk8DjNdTp2leKGVftF5plkoyNkELSHHYZJA/SujsbO1s4EitbeKCNRwkaBQPyqxUxpJIHNs59vDIuEKahql9cq3VFYRKfwUA/rWrpWm2el2i2thbxwQqSdqDAyep+tXKK0UUhXCiiimI4/VZjqFxL5zsIIZCqxdASO7VlandLDavIc8cKMZyTWr4p0/UobiW60y2NxHMNzRg8q/rjvmsPT9C8Q6vexLqVu1paK25y5wSPQAd/rXg1MPXnVs0evSqUo073M7TPG2naD4VOq3kiPZ+sY53lyP510uneIPDurzQx2+pWd20y7gkcyscY7gHis/x/8AC+18RaPcaZYXf9nwzMr+WFygYchgOxrx7Q/hprPw98aaffX6y6kZBIsJswMA46tkjHBzXsQpOMdWcMpxqStY6b4qaLZ6drEepxlI952LJnBi3HB/Q1a8H6haaTA+kzNCkrOWjKjb5q87SD3wOPrWH49j1bxBq1lp13GttYYMksLnLyYORluwzjimanHJD5UcsCmNMYI4wfVT2NdmEw7qRcuvQwxNWy5DttUvPJtZLjYzKAMgCuH1qS7up/tFpYusoOQxbAI7g9uRWjbavMtqEjuIrhcD5ZRh8em7ofxpNQ8R2MmlvDcCa3cfd+QsCfYitXTlHRo4krbalHSr4yWrNDkbzyenI6jFbmkXzs5Z5MdFwf51whvoBfNdW95CokPzoTtyfUe9S2niCzuLkWkF2jXWcbfu/hk8UadR8jtoj1rT9URrVLe0UARNlmzkH3/Otax1aDY/nyDcCAAcd6830q8uLS2AkhC8ckA8ike+nuLklvmOfkA4Gc9PzrOcUotjhdySPQpbG01fwaNLuHeOKVeq+gYnp6e1ee+PfD09joayWepzXZgYNPE0SrGsfqPQj9a9LgjMVrDF90KoX9K81+LXiK0mifQ7WW4lnV0eULkImO3+0T6V82qspSsj7LCQlGSUO5a+E1lHYeHNa8VMQ86RtBFx9zgEn6ncPyrD1C8Zp1D7sYJHuSDXc6Zp154f+DwilWFbi4RpZ1lODtfsM/xbSPxrhImhmSD5jLltoA6g/T1retDZdj5jP6s8RiHKOquUWFw1wzsDvBHGMj8a9f8AhF4ONjANc1OIrcSjdBG/BjH94j1P8qs+BvAsdq0epasoeQgMluRwp7FvU+3an/EDxO8dwdGsJCsmMzOv8PoM9jW9KmqS5pbmGW5ZOpUSW/5Gh478Qra2H2fTLxPtXmAPsOWVaPhz4ibUbFrTUrhDfRuQoYgNIuMg4rzksq5RRgkZZqjQSBjPGSksXzK44KntVKrLm5j655RT9hyX17nvJZVGScCuY13xXHYaoLOGOOUIoaVi/QHpXD+JvHF5ew29rbSGJTEplK9WfAyPpXNmZprjduJA4I/vCvTp4eVSPNeyPicTjY0Z+zWrR7jd6xaRaHLqiyK0SRGQ8+3SvB9S1RrzUby+RCPtDbiA2SvPAzU/iTUbix0cLHMfJusRTKxyByMGuYtxIN0bTMMHhT1P0rxsyhNSUWY1sU6kUoHpfwc1SG0fVp7iQxwpGHYnpnP+RV3xB4q1jUo7pLLyorSSNkWKRMscjg5yMV5t4et55JjnzRDIwxwcSYPX3rqU1TQ7Gb7NcararNnlXkAx7VjGclFQR9hk2XQWGjVrK7YeG5LoW/8ApmfOUbXJGM+9aVy20MVAzinzLE6CVMHjgg9aydQu2tLmJW/1ZH51D0PpoJVH7pLp9uVLTOAD2wP1qVXZtq/KyEnNV2v4XRv3ijI/KpLa7sUi/eEOV/u1C7Gs4z3aIdZsGby5l4Reo9K5u+04tDIs8YkVm3ojDg9jXYpfLdQSR+S+O3HWs/VWj+yoI4WXZ/eHNN6FUpP4ZI5WCN4JEWRnaKRtsTnnBA+6x+nf2qZZFa4Fuw/ebd4U9x6j1rU05/JfcOPLbeCR0I5H8v1New23hnwxqlnDeNpVnIZogyyKozhhnII6fhW9GiqqOHMMylgZqLV0zwvS/Fd7oeo3unT2KyWqyxzxyq+GIwMjGMdj3r0XXtRij8MT6hZSBmdFWI55BbA6djit2f4c+CWvkuLi2LOvAR7g7eueRnnmtHxb4Ts9Z0l4bVIrW7UKYZgvQr90HHUVvTwcOdSk/U+axeYRmn7NPW55Z8ONSsorXV72TVXhkguNs9rJ8sWzGBgdWJHf1rZ+FFjca54suPEE0JS1t3YRdhnGFUfQVFpfwp1SfUvO1a4tLaHcC5t2Lu49BkDHHfmvW9I02y0qxjs9PgWC3jGFRR+vufevSdOnTnKUXdy/A8j2kpxjGStYtilooqQCiiigAooooASilooASuL+Lkci6DHfWnz3dtJuhi7SEjG2ur1C8S0RflLyOcIg6k1yXjAX11DBNOqJDCGchXySxHGf1qJvQ0pp3ueP2mrLf3q6rOslvLPwYnOTEAPu/XOaNVke9YeSxOThU9K5lLhlaN1YndIWPOSATW1HctGFMZVmDE7SOte7h4csFY4a8ryZPFaR2o8yYhWA6IePpiopZIXbeYzt7A9qq3N21w3zNgkA4B6Gs6+v2V2URs/Y9hn2NbNWV2YrV2RLq1tp80BZIhu3ck8DHesUf2SEfzgi4GCSOn071PN9oun2tI0MWc/uznn0zWto9pbW0i+UqebJ1d+v51nKDavFDjKz1ZyrLq0pV9GXUIgCD5rFkVvwJru9CguGEEmoXDKy/MIriPO5h/ECCM4PIrQSWGzG1o/Pd15z2571HqCi+0145JXWRsiPbwQM9QfWueeGUkbxr2Z0Ntq01w0mnX+oX80LrhLiz2I6YHfP880/wp4a8D22s28t5q0txds+Yra7UI24c5b+9+eK5Ww068tbc/ZtQY5GP3pyfrkc5rIUR2XidU1xlvbqdvMjHJ8pAPlXA6f4mvLr4WFFc0EerhsfVl7nNoz03V9XGpTS6jMcxbylrGOfkBwCB3J6/lXA3wtpfF1vMsWo2Z3iWWQxHydoP3zjODgV39hCmn2Y1C4Q/aWXKp/zyU9FHue9ZQt1v7qW3lVXtsH7TkcSMf4P90D9TXk0m5VDprWjT1WiPaYdUs59GOpWk8dxb+UZFkRsqwAz1rxmKZrqaa7nfdJM5kc59e39PwrsNA0y20L4R3sdnAIIJhLNHEpwFDngD07VxiyeVbKoHYbvauur8SOvJY2U5d9AmmVeq/L1zUMVxI0RmeMrbzBhG5HDbTzW14b0C216N5r68aCDdsREIDPjrya6BdBsL4f2VcWjQWennEEyybS2ffv71CgdeIzGFKXJ955HBdFisjHBI4PrzWnpjfu269eM9av+MPDMOivClrc/aIGyI2Jyy+oOOD1rIhl8mQYX5GOOf519HSkp01yn5hioyjWlzdWWdUij1HSv7McLmb5nbPKKOpGO/QD8apXvg7Qry0eGRHWUKQlwkhEqnsQ2etWJJo11GAjAWeIrwONy8j8+amik/ej5TtIyB715WIk/aM9LDpezR5/b6xrXh3xAPCfiDV7hrFgPst3u2/IeBuP9319DXqPgn4dG82alqUcE9nkPCjKHD8feri/izoi6t4VkuowDdWQM0RHLFP4l/r+Fej/su+KW134eJp08we60pvIOTljH1Qn9R+Fc/sIN859Dhs0rRoOhf/huxf8AEFhbaD5Lwp5VrPJ5bpztRz0IHbPpWTq8SzQ7JkHGAG9K7P4g2sOoaTJayHG/of7pHIb8xXGRSSXFp5cyr50QAceuO49jXBXhyyPcyjFcy5G9UYAsZ4gf3o2HpnBqe0jEcwPcnJYelW1jmccIwYd8c1LFDHa4musDccIgGST9O9ctmfSSrpRu2aulxKIy5BwxyAewqW8lsUiEdxNDGX4XzHAJ+mawvFusaroPhabXTpqJbxbQgnfDOSeAFHPWue8FaHNJJ/wknidUvtUusSRpMNyWqHoqA8A+prrp0JSV3ofM4zNoUpaas27+xms5FlC5iYEMByMV0Og6my6PEsE1xEUj2bY5MYxxUOqW6SWZmtkz5YJmjToy92A9R146isjTL77C0igBlc7hn19qzlF05WO6jVhmdHma1Rrm81Bk8qeUs27qyYb869P8J3j3mkp5p3SRHy2PrjpXk0K+JNc8RWVppM1pbWphZ5nlj3EtngD3xzXrnhnSRpGlpbmVpZSS8shGNzHqcV14SMubm6HjZs6UYKmlaSZqCloqOWaONd0jqgzjLHFdzaS1PASJKKakiOMqwI9qWhNPYBaKKKYBRSUtABRRRQByXxBvrjSo11FY2MaRFQwHCsWGM1mzavHqFtdRh4z5Z2qQ2S/AOceld1dW8VzA8Myh0cYINc7N4L0d+lvGoz0UY/kaxlSble5vCrFRs0fKl/P5Gp3tsjJujnZBsII4Oc/rU/2y4kmB+YcZOOlehfGL4eR2AGo6DYAeWD9ohjHUZzvHqa80guIfLO+MI4Ne7hqqcEjz6sNbmjNdNGjR9X2jFUNMRp7tnuGIVcnrzx2FJKvmb2HzcfnxUKy7EVVyvG4kHrXXe5haxqC4Q7oHjCIB8oHBNT2dxGrF2ABC8/Nj6YrAW68+ThNwXkc9DTFuVVwNzDJwM81V7Iza1OvS6BUTTLuUDdgnr7VJFq/2hpXPlxqo2qPSuWubiTaY4jlcADHrUcUsyny9u3aBn3NKNt2TK51MF+1naT3khO1F+WNT1boB+NdN4QsQNLF5qSqb26/eSOy8pzkL9AOBXnbSNc6raWgIKmTe6jodo4/U16CLgRQKGY7Oh/Cvnc4qOUuVHu5VTUU5s1NW1DLk7TthXcAOpPRQPxq3p9hPK1ro8bYkumAkf0Xqx/L+dcvaTrf6zDG4G1W852HdV4Xn/ez+VeqfDXSTeNNrlwmPM/dQeuwHkj8f5V5+GpKKvbVm2Lqc07dEQ/EvWLax0ePwzZf6xlRXA/5Zxr/jgVwXmo0L7sBdnWvRPGvw7/ti/l1Kw1N7S5dVVldd6Njpx2rlLn4a+KBHsW5s5flPRiufTtWk6cnK56+X43DUaXLezLngCx1a48Of6XDatbmdntF53lCeSc8dentW7dabLDbHfAsadTluBTvDazWUmnWMyqssdssbqpyoIHOD9a2vEu1bEs3VcfjVJKx4mIqqpUlI818W/wBof6Enkw/YvnJbed/mcYXGMAY5z3rmZoWeZo9m1R/D0x9K73U7K+1OySzsFikm89WbzHKqF2tk8An0rGbwv4oEpCaTblieouxj+Vehha8Yw5WeFjMLUqT5o7HL3CboY127HTDIT6jpRpV9bahG5jnAmhYq6E8owOCK6+D4d+IrlDJfXdnYwZ/hzI+P0FGoeAdJ0+x87Rj/AKcpLzO5wbgnqD2HTjsKjFzhN3W5WFw9SKalsc+z7sxsm4EHKt91lPY1wHhTUn+FvxODrK/9iampj3A8KhPGfdW/Su2jZmnILkFW2N6ggdCO1cd8VdMF14clm2kyW7CRG9B0P4EVzwa2N4TcGe/aleC8hVlber4KuG4Iry74k6w1rqljDo8xt7iBC00mAVkyeEwfvdOtZXwCu/EniDRpNLubhhplk6pHNj94QQcxhvQfnzXtF14Ltr2yhS40hXSAARjowHsetYVKcnoerhMRGlUU5K6PI7jxlrlvp7XB0u0LbeCHPX6Yrs/g+Jdc0q31zVD591Pv+XGFjG44VR/XrWhrHw3tLjTpYEsp7cnLearbip/E8j2rDgvI/hx4Vvokm+1zojSWxfje7HaFA9mKnHp9KzhS5HqejjMyjXhaF0V/iddN4n+IFno9uSdK0E+ddkfde5PKJ6HaOatLMVIbPfn61V0vS/7K0eOBpjNcyMZbmT+KSZjlmP4n9KnSJmf7o2g561utj56pLmkatpdNCu6ZwsaqS7dgMd6yJNJuHtrdo1LAorAgjnI/wxWz4dsG1rW/sIiV7OMD7WWI2nPSP3z39q7WLwHoaziT7IY485MSTMEJ/wB3OKxq0XUZ7OU4/wCp3bV7nOfDKwuH1YXYDLb2uVc/3mIxtH8zXqY6VXtba2sbcRwRrFEvRRwBVC61cbjHapvI6uegoqV6GBp/vJWM8XXnjazmkaF5dR20e6Q/QDqa5q5ul1Cc+ZJGyD7sYIIHvUjSia42u/mTPwAMnB+natNtB0ua3iSWyi3ogAZRtYceo5ryKka+bRfK3CPTzIjy0HrqzHUGH5o3eL1KsQKd/ak8Y2jUUc+hAY4/DmtGPw5YC486SN5SOAJZGcAfQnFacNpb264hjSP/AHVA/lTw2TYim/erO3kE8RB/ZOci1u8ZzGGyduQXgYDGferC6pfD7zwf98H/ABqDXYbi31CS8lh327gASIMlAOzD096gj+ZdysrKehBrxsxxmY4Su4Rb5VsdFKnSnFOxoDVb4NktAR6bTSHXbpZo4fs8c00jEIisQT7/AErOQTSz/Z7dPMm4yvZQe59q6DR9KjskMkh825cfPIf5D2r08oq5hi2qlR2ivLcyrxowVktTRkdY0LyMFUDJJ7UxLiB9u2VDuGRz1FNvbdbqAwyFgjfewcEiss6PJLcNJNKFwNiBR2A4P5/yr6iTfQ4Uk9zZDKehzWdd69o9ncva3OoW0U6J5jRu4BC+tS6bZtZRmHzzJGB8oK4x61478ctOWDxRBqCg5uYAGyP4lOOKirOUI3R3Zbg44vEKjKVrncP468I6jcSWUl0wwcCVkIU/Q1zPiz4Y6Nr0f23T2WGR8sJ7XBBHuOhrzEfMobnPXFavh7xRq+hXG+xuG2DrE5yjD6VhTxcovU+kxfCycX7CWvmZupfDnxXpjlYEhv4hkAoQrY9wa5PxDY6lpEO6+0i5h5IP7k4/MV9B6b8VNPmtQdR0t/MC8smGUn2zVa6+IHh+4n2Not00J5Y5Bx9BXpQzNI+YqZBjE/gZ84QXFusBZj5WRznjNV1ljZZLk7ljDEqdhJ/CvsLT/CXhHVrGLULfTrZ47hNwbygMg+o9auHwbov2X7L9jgEIOQnlCul4y+x5fsHF67nyNpQaa2W4UAJj5FI6+596DtuXkkidsMflJGMEV9TXXwz8LSHcuj2nXJAUrn8jWJqHwZ8M3TiRLR7Rs8i3lIBH0qo41LcUqF9j5um1IaTrlvvQYaL5snG0EgE5/CvQJ5I5dN3RSgKR8pUg5GK6nxN8AVu7yOfS9TWJVJylwPM4PoeDWhB8DIbfRvs1rrMyXHXLDdESeuF7fga8/FQjWfOmd2FreyjytHA+Arf7dftbowD3Uyw7hn5YlGWPHbOa+kNHu9Nt7eCwt8RpGgVBggVwPw9+G1x4QguZL7WLW6nd/wB2RH5apH6cnrmtTXdb0zTYXht7j7beAcLHwin3aojB301MqtSK95s9A3LntxWPffaYbkyKWVM/KQMivKLfVNWa7lvZr6UTSfMxVyFPsB2Fdn4fv/EeoW6/2ePMjGcz3H3M+3dvwrSpSlFamFLExqOyM69vtT0/xALy6sWktgxw8KFhjt0780eIvFcN5a+XBa3AbqcxP6/SvQ7GGVrRVvltnl7+Uvy/rUgs7UEYhTjpxXP7K63Om5514CXXLrxElw1ibTTgpZ2kQhpG2nbgHkDmvS9q5DbRn1xQqhR8oA+grD1jUr6YvZaPavNMDteXhUT8T1P0q0lBWJKvi7X0td1ha4e4YfO3aMe/vWZpDtfxbXVDMOCobO73FULjSNctsyS6W8yk5dopVck+pHFUbA3OoXqwaVbtLMgJZzmNYsf3ieh9sZq3GLW+pz89Tm1WhN4p8Byao32mxia0vsfeK5WQejf5zXKWXwj8SazcS2WvXUVjpeRu+zuWeUDsM/dr2fw+mtxx+Xq8lpJx8rQ5B68A568d61cVMUbOETC8I+E9D8L6bDY6RYpbxRAgYOSSepJ7n3rdpaKooQ15h8c/C0N14YbVLeHLWNxFdSIO6q43Y/4CWr1CmyIsilXUMpGCCMg0mrgeDzzR8NyQw3Ak5xxx+FR2a3mq3IttLB3txJJjIiXjk+/oK9O1D4deH7y7M4N7bg5JihmKpyeeO34VuaNoOlaRbC3sbRIk6nuWPqT3PvWag+pn7NXuZvhDSYtJtIbWMMRy2c5JPcse5rop5Y4YjJIwAA5p+ABwBWRqwvpbgRw2zPEBw28AE/jWeInOlScqcbvsbwSk7MqahfNcsRuKwgH5f73uapWItrghprsQRf8APNPvt7n0+nWpnttSXIOnFgDxtkXn9abHHfIBu0udf90qf5GvjOTHOt7bEUeZ/gvkeh+7UeWMrGvbXum20ZjgQgLx8qH+dOj1i1aXayTRqf42TC5rKFzCp2TMY29HBU/rQzLkjOVNddTPcRQtzwSRmsNGWzOinuIoYDNI2EXqRzVCfWbdRmNJZT/srj+dYrPNFbPaxNvhkYYDHmPnPB7j+VL97GV4pYziSSjF0Fughg19ovvrNw3CWSDP99+f0FM0uy0zVBLctpMURD7d46PjuMYqnFbveXK2aMQCMysP4V/xNdTbwx28KxRLtRQAo9BXfktXFYtOriPh6aGeIjCnpDcjsrK1s1ZbaFIwxydo6n3qzRRX0SVjkCiiimAlc/478M2/ibR2s3Plzp80Ev8Adb39j3roaQ9RSaTVmaUqs6U1ODs0fM2taHqGg3P2TVIGgk7MRlH91bvWZIqrywAJwM+tfUOq6bY6pZvaX9tFcQvwUdc14f8AEDwg+gani3aR9Pmy0LHkoe6E9/8ACuGrQcdUfc5Tn6xMlSrK0u/c5OFsHKYYDqa6P4f+Gv8AhJ9RkhluDDBCoeUgcsCegrS8CeBbrXImurp3tLLB2SAfNI2P4c/w+/evSvAvhC38MLMy3DXM82A0hXaAo7ACqpUJXTlsLNs8pQhOlSl7xv6XY22m6fDZWkYjhhUKij0q1RRXafCNtu7CiiigQUetFFAHK6v4JstTu3nuNQ1IBjnYLjKL9AQcVSPw10I4Pn6iHAxuFyRXb0U1JrYmUIy3R5nL8Ob9b2OFdSWfTnkHmF12zIvcZHB9M8da9GtLeG1t47eCNY4o1CogHAAqainKTluKFOMPhQUUUVJYUgAHQAUtFACU1I40LFI1UscsQOp96fRQAlLRRQAUUUUAFFFFABRRRQAUlLRQAlGKWigCOWKORdskYcejDIrMutA0+ZflheE+sMhTH5cVr0VnOlCorSVylKS2Zzb6HfRE+Vdxzp2Eq4b8xx+lUnXVI51hfSbgu7bVZWVkHuTkYFdjSV5lTI8HN35LG0cVUXUqaVZLZQFfvSMcu/dj/hVyiivUp0404qMVojBtt3YUUUVYgooooAKKKKACqOrabY6pCtvf2yTxhwwVumRRRQHM46otQRRwxLFGiqigBQBgAU+iigLi0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00200"/>
            <a:ext cx="3462924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89244"/>
            <a:ext cx="327585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70C0"/>
                </a:solidFill>
              </a:rPr>
              <a:t>Список литературы: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i="1" dirty="0" err="1">
                <a:solidFill>
                  <a:srgbClr val="0070C0"/>
                </a:solidFill>
              </a:rPr>
              <a:t>Поддьяков</a:t>
            </a:r>
            <a:r>
              <a:rPr lang="ru-RU" i="1" dirty="0">
                <a:solidFill>
                  <a:srgbClr val="0070C0"/>
                </a:solidFill>
              </a:rPr>
              <a:t> А.И. </a:t>
            </a:r>
            <a:r>
              <a:rPr lang="ru-RU" dirty="0">
                <a:solidFill>
                  <a:srgbClr val="0070C0"/>
                </a:solidFill>
              </a:rPr>
              <a:t>Комбинаторное экспериментирование дошкольников с многосвязным объектом- «черным ящиком»  </a:t>
            </a:r>
            <a:r>
              <a:rPr lang="ru-RU" i="1" dirty="0">
                <a:solidFill>
                  <a:srgbClr val="0070C0"/>
                </a:solidFill>
              </a:rPr>
              <a:t>Вопросы </a:t>
            </a:r>
            <a:r>
              <a:rPr lang="ru-RU" dirty="0">
                <a:solidFill>
                  <a:srgbClr val="0070C0"/>
                </a:solidFill>
              </a:rPr>
              <a:t>психологии, 1990. № 5.</a:t>
            </a:r>
          </a:p>
          <a:p>
            <a:r>
              <a:rPr lang="ru-RU" i="1" dirty="0" err="1">
                <a:solidFill>
                  <a:srgbClr val="0070C0"/>
                </a:solidFill>
              </a:rPr>
              <a:t>Поддьяков</a:t>
            </a:r>
            <a:r>
              <a:rPr lang="ru-RU" i="1" dirty="0">
                <a:solidFill>
                  <a:srgbClr val="0070C0"/>
                </a:solidFill>
              </a:rPr>
              <a:t> Н.Н. </a:t>
            </a:r>
            <a:r>
              <a:rPr lang="ru-RU" dirty="0">
                <a:solidFill>
                  <a:srgbClr val="0070C0"/>
                </a:solidFill>
              </a:rPr>
              <a:t>Творчество и саморазвитие детей дошкольного возраста. Концептуальный аспект. —Волгоград: Перемена, 1995.</a:t>
            </a:r>
          </a:p>
          <a:p>
            <a:r>
              <a:rPr lang="ru-RU" i="1" dirty="0">
                <a:solidFill>
                  <a:srgbClr val="0070C0"/>
                </a:solidFill>
              </a:rPr>
              <a:t>Прохорова Л.К, </a:t>
            </a:r>
            <a:r>
              <a:rPr lang="ru-RU" i="1" dirty="0" err="1">
                <a:solidFill>
                  <a:srgbClr val="0070C0"/>
                </a:solidFill>
              </a:rPr>
              <a:t>Балакшина</a:t>
            </a:r>
            <a:r>
              <a:rPr lang="ru-RU" i="1" dirty="0">
                <a:solidFill>
                  <a:srgbClr val="0070C0"/>
                </a:solidFill>
              </a:rPr>
              <a:t> ТА. </a:t>
            </a:r>
            <a:r>
              <a:rPr lang="ru-RU" dirty="0">
                <a:solidFill>
                  <a:srgbClr val="0070C0"/>
                </a:solidFill>
              </a:rPr>
              <a:t>Детское экспериментирование — путь познания окружающего мира// </a:t>
            </a:r>
            <a:r>
              <a:rPr lang="ru-RU" i="1" dirty="0">
                <a:solidFill>
                  <a:srgbClr val="0070C0"/>
                </a:solidFill>
              </a:rPr>
              <a:t>Формирование </a:t>
            </a:r>
            <a:r>
              <a:rPr lang="ru-RU" dirty="0">
                <a:solidFill>
                  <a:srgbClr val="0070C0"/>
                </a:solidFill>
              </a:rPr>
              <a:t>начал экологической культуры дошкольников (из опыта работы детского сада № 15 «Подсолнушек» г. Владимира)/ Под ред. Л.Н. Прохоровой. — Владимир, ВОИУУ, 2001.</a:t>
            </a:r>
          </a:p>
          <a:p>
            <a:r>
              <a:rPr lang="ru-RU" i="1" dirty="0">
                <a:solidFill>
                  <a:srgbClr val="0070C0"/>
                </a:solidFill>
              </a:rPr>
              <a:t>Рыжова П. </a:t>
            </a:r>
            <a:r>
              <a:rPr lang="ru-RU" dirty="0">
                <a:solidFill>
                  <a:srgbClr val="0070C0"/>
                </a:solidFill>
              </a:rPr>
              <a:t>Игры с водой и песком// </a:t>
            </a:r>
            <a:r>
              <a:rPr lang="ru-RU" i="1" dirty="0">
                <a:solidFill>
                  <a:srgbClr val="0070C0"/>
                </a:solidFill>
              </a:rPr>
              <a:t>Обруч, </a:t>
            </a:r>
            <a:r>
              <a:rPr lang="ru-RU" dirty="0">
                <a:solidFill>
                  <a:srgbClr val="0070C0"/>
                </a:solidFill>
              </a:rPr>
              <a:t>1997. — № 2.</a:t>
            </a:r>
          </a:p>
          <a:p>
            <a:r>
              <a:rPr lang="ru-RU" i="1" dirty="0" err="1">
                <a:solidFill>
                  <a:srgbClr val="0070C0"/>
                </a:solidFill>
              </a:rPr>
              <a:t>Тугушева</a:t>
            </a:r>
            <a:r>
              <a:rPr lang="ru-RU" i="1" dirty="0">
                <a:solidFill>
                  <a:srgbClr val="0070C0"/>
                </a:solidFill>
              </a:rPr>
              <a:t> Г.П., Чистякова А.В. </a:t>
            </a:r>
            <a:r>
              <a:rPr lang="ru-RU" dirty="0">
                <a:solidFill>
                  <a:srgbClr val="0070C0"/>
                </a:solidFill>
              </a:rPr>
              <a:t>Игра-экспериментирование для детей старшего дошкольного возраста// </a:t>
            </a:r>
            <a:r>
              <a:rPr lang="ru-RU" i="1" dirty="0">
                <a:solidFill>
                  <a:srgbClr val="0070C0"/>
                </a:solidFill>
              </a:rPr>
              <a:t>Дошкольная </a:t>
            </a:r>
            <a:r>
              <a:rPr lang="ru-RU" dirty="0">
                <a:solidFill>
                  <a:srgbClr val="0070C0"/>
                </a:solidFill>
              </a:rPr>
              <a:t>педагогика, 2001. — № 1.</a:t>
            </a:r>
          </a:p>
          <a:p>
            <a:r>
              <a:rPr lang="ru-RU" i="1" dirty="0" err="1">
                <a:solidFill>
                  <a:srgbClr val="0070C0"/>
                </a:solidFill>
              </a:rPr>
              <a:t>Фасий</a:t>
            </a:r>
            <a:r>
              <a:rPr lang="ru-RU" i="1" dirty="0">
                <a:solidFill>
                  <a:srgbClr val="0070C0"/>
                </a:solidFill>
              </a:rPr>
              <a:t>. И.М. </a:t>
            </a:r>
            <a:r>
              <a:rPr lang="ru-RU" dirty="0">
                <a:solidFill>
                  <a:srgbClr val="0070C0"/>
                </a:solidFill>
              </a:rPr>
              <a:t>Освоение принципа сохранения количества и величины детьми шести лет в процессе экспериментирования// </a:t>
            </a:r>
            <a:r>
              <a:rPr lang="ru-RU" i="1" dirty="0">
                <a:solidFill>
                  <a:srgbClr val="0070C0"/>
                </a:solidFill>
              </a:rPr>
              <a:t>Методические </a:t>
            </a:r>
            <a:r>
              <a:rPr lang="ru-RU" dirty="0">
                <a:solidFill>
                  <a:srgbClr val="0070C0"/>
                </a:solidFill>
              </a:rPr>
              <a:t>советы к программе «Детство». — СПб.: ДЕТСТВО-ПРЕСС, 200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по опытно –экспериментальной деятельности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2" y="4374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Сентябрь «Вес»</a:t>
            </a:r>
          </a:p>
          <a:p>
            <a:r>
              <a:rPr lang="ru-RU" sz="2400" dirty="0" smtClean="0"/>
              <a:t>Октябрь «Воздух»</a:t>
            </a:r>
          </a:p>
          <a:p>
            <a:r>
              <a:rPr lang="ru-RU" sz="2400" dirty="0" smtClean="0"/>
              <a:t>Ноябрь «Воздух»</a:t>
            </a:r>
          </a:p>
          <a:p>
            <a:r>
              <a:rPr lang="ru-RU" sz="2400" dirty="0" smtClean="0"/>
              <a:t>Декабрь «Вода»</a:t>
            </a:r>
          </a:p>
          <a:p>
            <a:r>
              <a:rPr lang="ru-RU" sz="2400" dirty="0" smtClean="0"/>
              <a:t>Январь «Свет и цвет»</a:t>
            </a:r>
          </a:p>
          <a:p>
            <a:endParaRPr lang="ru-RU" dirty="0"/>
          </a:p>
        </p:txBody>
      </p:sp>
      <p:pic>
        <p:nvPicPr>
          <p:cNvPr id="6" name="Рисунок 5" descr="возд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3143272" cy="2000240"/>
          </a:xfrm>
          <a:prstGeom prst="rect">
            <a:avLst/>
          </a:prstGeom>
        </p:spPr>
      </p:pic>
      <p:pic>
        <p:nvPicPr>
          <p:cNvPr id="9" name="Рисунок 8" descr="текуч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572008"/>
            <a:ext cx="2590548" cy="2000240"/>
          </a:xfrm>
          <a:prstGeom prst="rect">
            <a:avLst/>
          </a:prstGeom>
        </p:spPr>
      </p:pic>
      <p:pic>
        <p:nvPicPr>
          <p:cNvPr id="10" name="Рисунок 9" descr="нюхают вод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500570"/>
            <a:ext cx="2500298" cy="2071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856" y="1960343"/>
            <a:ext cx="2880527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2982" y="1985463"/>
            <a:ext cx="2880530" cy="2110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опытно-экспериментальной деятельности во второй младшей группе является формирование и расширение представлений у детей об объектах окружающего мира через практические действия.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Экспериментирование способствует активному развитию мыслительных способностей: наблюдая за объектами опыта, ребёнок анализирует, обобщает полученные сведения, сравнивает их, делает элементарные выводы. Исследовательские качества проявляются в различных режимных моментах (на занятиях, во время прогулок, в самостоятельной деятельности), дети 3–4 лет стремительно познают 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99" y="1383180"/>
            <a:ext cx="3707904" cy="2432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82" y="3645024"/>
            <a:ext cx="3683521" cy="277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://900igr.net/up/datai/197702/0016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944" y="1686837"/>
            <a:ext cx="347962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свойствах и качествах объектов живой и неживой природы;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самостоятельного исследования предметов;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умению использовать приборы в исследованиях (лупу, лампу, весы, магниты).</a:t>
            </a:r>
          </a:p>
          <a:p>
            <a:pPr lvl="0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мелкой моторики и координации движений;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визуального, слухового, сенсорного восприятия;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положительной мотивации к самостоятельному экспериментированию;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дружеской атмосферы в группе во время проведения исследований, воспитание взаимопомощи внутри коллектива;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самоконтроля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воспитание усидчивости и аккуратности;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следовать поручениям взрослого</a:t>
            </a:r>
          </a:p>
        </p:txBody>
      </p:sp>
    </p:spTree>
    <p:extLst>
      <p:ext uri="{BB962C8B-B14F-4D97-AF65-F5344CB8AC3E}">
        <p14:creationId xmlns:p14="http://schemas.microsoft.com/office/powerpoint/2010/main" val="216983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методы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(наблюдение, иллюстрации, презентации)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Словесные( беседы, чтение худ. Литературы)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(игры-эксперименты, дидактические игры)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игрового обучения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" y="4317206"/>
            <a:ext cx="4645025" cy="2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условия экспериментальной деятельности дошкольников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оборудования м материалов в уголке экспериментирования: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1.Приборы-помощники.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2.Разнообразные сосуды из различных материалов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3.Природный материал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4.Утилизированный материал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5.Технические материалы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6.Разные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7.Красители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8.Медицинские материалы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9.Прочие 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133056"/>
          </a:xfrm>
        </p:spPr>
      </p:pic>
    </p:spTree>
    <p:extLst>
      <p:ext uri="{BB962C8B-B14F-4D97-AF65-F5344CB8AC3E}">
        <p14:creationId xmlns:p14="http://schemas.microsoft.com/office/powerpoint/2010/main" val="20869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wal.ru/wide/1920-1200/000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0997396"/>
              </p:ext>
            </p:extLst>
          </p:nvPr>
        </p:nvGraphicFramePr>
        <p:xfrm>
          <a:off x="457200" y="1556789"/>
          <a:ext cx="4038600" cy="4514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344455026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проблемы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" marR="5525" marT="5525" marB="5525" anchor="ctr"/>
                </a:tc>
                <a:extLst>
                  <a:ext uri="{0D108BD9-81ED-4DB2-BD59-A6C34878D82A}">
                    <a16:rowId xmlns:a16="http://schemas.microsoft.com/office/drawing/2014/main" val="2476576678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" marR="5525" marT="5525" marB="5525" anchor="ctr"/>
                </a:tc>
                <a:extLst>
                  <a:ext uri="{0D108BD9-81ED-4DB2-BD59-A6C34878D82A}">
                    <a16:rowId xmlns:a16="http://schemas.microsoft.com/office/drawing/2014/main" val="3354568604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Выдвижение гипотез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" marR="5525" marT="5525" marB="5525" anchor="ctr"/>
                </a:tc>
                <a:extLst>
                  <a:ext uri="{0D108BD9-81ED-4DB2-BD59-A6C34878D82A}">
                    <a16:rowId xmlns:a16="http://schemas.microsoft.com/office/drawing/2014/main" val="1321932319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гипотезы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" marR="5525" marT="5525" marB="5525" anchor="ctr"/>
                </a:tc>
                <a:extLst>
                  <a:ext uri="{0D108BD9-81ED-4DB2-BD59-A6C34878D82A}">
                    <a16:rowId xmlns:a16="http://schemas.microsoft.com/office/drawing/2014/main" val="1769424412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полученного результата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" marR="5525" marT="5525" marB="5525" anchor="ctr"/>
                </a:tc>
                <a:extLst>
                  <a:ext uri="{0D108BD9-81ED-4DB2-BD59-A6C34878D82A}">
                    <a16:rowId xmlns:a16="http://schemas.microsoft.com/office/drawing/2014/main" val="174042389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Формулирование выводов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" marR="5525" marT="5525" marB="5525" anchor="ctr"/>
                </a:tc>
                <a:extLst>
                  <a:ext uri="{0D108BD9-81ED-4DB2-BD59-A6C34878D82A}">
                    <a16:rowId xmlns:a16="http://schemas.microsoft.com/office/drawing/2014/main" val="2413239921"/>
                  </a:ext>
                </a:extLst>
              </a:tr>
            </a:tbl>
          </a:graphicData>
        </a:graphic>
      </p:graphicFrame>
      <p:pic>
        <p:nvPicPr>
          <p:cNvPr id="7" name="Содержимое 6" descr="просто сдят слушаю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08217"/>
            <a:ext cx="4038600" cy="27099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492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РАННИЙ ВОЗРАСТ – САМОЕ БЛАГОПРИЯТНОЕ ВРЕМЯ ДЛЯ СЕНСОРНОГО ВОСПИТАНИЯ​</vt:lpstr>
      <vt:lpstr>Проект программы по опытно –экспериментальной деятельности</vt:lpstr>
      <vt:lpstr>План работы</vt:lpstr>
      <vt:lpstr>Цель: </vt:lpstr>
      <vt:lpstr>Задачи:</vt:lpstr>
      <vt:lpstr>Принципы и методы </vt:lpstr>
      <vt:lpstr>Организация и условия экспериментальной деятельности дошкольников</vt:lpstr>
      <vt:lpstr>Структура занятия </vt:lpstr>
      <vt:lpstr>Первым компонентом в структуре любого занятия является организационный момент </vt:lpstr>
      <vt:lpstr>мотивирующее начало занятия </vt:lpstr>
      <vt:lpstr>Прозрачная ли вода?</vt:lpstr>
      <vt:lpstr>Имеет ли вода запах?</vt:lpstr>
      <vt:lpstr>Имеет ли вода вкус?</vt:lpstr>
      <vt:lpstr>Подвижная игра «Солнышко и дождик»</vt:lpstr>
      <vt:lpstr>Беседа для чего нужна вода?</vt:lpstr>
      <vt:lpstr>Рисуем пальчиками</vt:lpstr>
      <vt:lpstr>Мы пришли к выводу</vt:lpstr>
      <vt:lpstr>Вывод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79109778944@yandex.ru</cp:lastModifiedBy>
  <cp:revision>51</cp:revision>
  <dcterms:created xsi:type="dcterms:W3CDTF">2018-12-05T06:43:53Z</dcterms:created>
  <dcterms:modified xsi:type="dcterms:W3CDTF">2021-02-24T15:34:47Z</dcterms:modified>
</cp:coreProperties>
</file>